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4ea73bc7774f9e" /><Relationship Type="http://schemas.openxmlformats.org/officeDocument/2006/relationships/extended-properties" Target="/docProps/app.xml" Id="Re7416241e9a240f4" /><Relationship Type="http://schemas.openxmlformats.org/officeDocument/2006/relationships/officeDocument" Target="/ppt/presentation.xml" Id="Ra03ddd60b114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4590936fd4612"/>
  </p:sldMasterIdLst>
  <p:notesMasterIdLst>
    <p:notesMasterId xmlns:r="http://schemas.openxmlformats.org/officeDocument/2006/relationships" r:id="R71285df6435e4316"/>
  </p:notesMasterIdLst>
  <p:sldIdLst>
    <p:sldId xmlns:r="http://schemas.openxmlformats.org/officeDocument/2006/relationships" id="256" r:id="Rcf3edfcdcd364f98"/>
    <p:sldId xmlns:r="http://schemas.openxmlformats.org/officeDocument/2006/relationships" id="257" r:id="R9377bae5c9764ce1"/>
    <p:sldId xmlns:r="http://schemas.openxmlformats.org/officeDocument/2006/relationships" id="258" r:id="R4869d8e4685f46ca"/>
    <p:sldId xmlns:r="http://schemas.openxmlformats.org/officeDocument/2006/relationships" id="259" r:id="R7a697de2ae204c8c"/>
    <p:sldId xmlns:r="http://schemas.openxmlformats.org/officeDocument/2006/relationships" id="260" r:id="R500ddcaa675f4abb"/>
    <p:sldId xmlns:r="http://schemas.openxmlformats.org/officeDocument/2006/relationships" id="261" r:id="R397812849f644fcf"/>
    <p:sldId xmlns:r="http://schemas.openxmlformats.org/officeDocument/2006/relationships" id="262" r:id="Rd5cb9ce6459f4558"/>
    <p:sldId xmlns:r="http://schemas.openxmlformats.org/officeDocument/2006/relationships" id="263" r:id="R8558bd31ebd942f9"/>
    <p:sldId xmlns:r="http://schemas.openxmlformats.org/officeDocument/2006/relationships" id="264" r:id="R7d2eaf014f064c7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20ab43a11ad4fa2" /><Relationship Type="http://schemas.openxmlformats.org/officeDocument/2006/relationships/slideMaster" Target="/ppt/slideMasters/slideMaster1.xml" Id="R0c74590936fd4612" /><Relationship Type="http://schemas.openxmlformats.org/officeDocument/2006/relationships/notesMaster" Target="/ppt/notesMasters/notesMaster1.xml" Id="R71285df6435e4316" /><Relationship Type="http://schemas.openxmlformats.org/officeDocument/2006/relationships/presProps" Target="/ppt/presProps.xml" Id="Rd25bc5815f574864" /><Relationship Type="http://schemas.openxmlformats.org/officeDocument/2006/relationships/tableStyles" Target="/ppt/tableStyles.xml" Id="R3452fe6c518a4ddf" /><Relationship Type="http://schemas.openxmlformats.org/officeDocument/2006/relationships/slide" Target="/ppt/slides/slide1.xml" Id="Rcf3edfcdcd364f98" /><Relationship Type="http://schemas.openxmlformats.org/officeDocument/2006/relationships/slide" Target="/ppt/slides/slide2.xml" Id="R9377bae5c9764ce1" /><Relationship Type="http://schemas.openxmlformats.org/officeDocument/2006/relationships/slide" Target="/ppt/slides/slide3.xml" Id="R4869d8e4685f46ca" /><Relationship Type="http://schemas.openxmlformats.org/officeDocument/2006/relationships/slide" Target="/ppt/slides/slide4.xml" Id="R7a697de2ae204c8c" /><Relationship Type="http://schemas.openxmlformats.org/officeDocument/2006/relationships/slide" Target="/ppt/slides/slide5.xml" Id="R500ddcaa675f4abb" /><Relationship Type="http://schemas.openxmlformats.org/officeDocument/2006/relationships/slide" Target="/ppt/slides/slide6.xml" Id="R397812849f644fcf" /><Relationship Type="http://schemas.openxmlformats.org/officeDocument/2006/relationships/slide" Target="/ppt/slides/slide7.xml" Id="Rd5cb9ce6459f4558" /><Relationship Type="http://schemas.openxmlformats.org/officeDocument/2006/relationships/slide" Target="/ppt/slides/slide8.xml" Id="R8558bd31ebd942f9" /><Relationship Type="http://schemas.openxmlformats.org/officeDocument/2006/relationships/slide" Target="/ppt/slides/slide9.xml" Id="R7d2eaf014f064c7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e63a22488024c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49499c0f9714f41" /><Relationship Type="http://schemas.openxmlformats.org/officeDocument/2006/relationships/notesMaster" Target="/ppt/notesMasters/notesMaster1.xml" Id="R6b16d9f321ef458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176b8aed9ba4679" /><Relationship Type="http://schemas.openxmlformats.org/officeDocument/2006/relationships/notesMaster" Target="/ppt/notesMasters/notesMaster1.xml" Id="Rba599f76ee7d44e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69f2a29ae1449db" /><Relationship Type="http://schemas.openxmlformats.org/officeDocument/2006/relationships/notesMaster" Target="/ppt/notesMasters/notesMaster1.xml" Id="Re0b4006f71154a4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878aff580cb4c42" /><Relationship Type="http://schemas.openxmlformats.org/officeDocument/2006/relationships/notesMaster" Target="/ppt/notesMasters/notesMaster1.xml" Id="Rdcb9fe345dff469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1ea31e81eba4e81" /><Relationship Type="http://schemas.openxmlformats.org/officeDocument/2006/relationships/notesMaster" Target="/ppt/notesMasters/notesMaster1.xml" Id="R008fa584e979479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86cef682c47425d" /><Relationship Type="http://schemas.openxmlformats.org/officeDocument/2006/relationships/notesMaster" Target="/ppt/notesMasters/notesMaster1.xml" Id="R3c504fd390104a1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be3348d538491c" /><Relationship Type="http://schemas.openxmlformats.org/officeDocument/2006/relationships/notesMaster" Target="/ppt/notesMasters/notesMaster1.xml" Id="R323e6f542b1645d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ef48e87744a491a" /><Relationship Type="http://schemas.openxmlformats.org/officeDocument/2006/relationships/notesMaster" Target="/ppt/notesMasters/notesMaster1.xml" Id="R939754385bb14f8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416f6a36fd4426a" /><Relationship Type="http://schemas.openxmlformats.org/officeDocument/2006/relationships/notesMaster" Target="/ppt/notesMasters/notesMaster1.xml" Id="Ra694499192434d6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2c60fc6b54fe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24b110d27834b58" /><Relationship Type="http://schemas.openxmlformats.org/officeDocument/2006/relationships/slideLayout" Target="/ppt/slideLayouts/slideLayout1.xml" Id="Ra4a561121fdc4fa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561121fdc4fa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acf9bfa44eda" /><Relationship Type="http://schemas.openxmlformats.org/officeDocument/2006/relationships/image" Target="/ppt/media/image.png" Id="Rb4658d61647c4250" /><Relationship Type="http://schemas.openxmlformats.org/officeDocument/2006/relationships/notesSlide" Target="/ppt/notesSlides/notesSlide1.xml" Id="Re5cf427cc5cb43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4bc3b32a49d4" /><Relationship Type="http://schemas.openxmlformats.org/officeDocument/2006/relationships/image" Target="/ppt/media/image2.png" Id="R148fd4a155364f04" /><Relationship Type="http://schemas.openxmlformats.org/officeDocument/2006/relationships/notesSlide" Target="/ppt/notesSlides/notesSlide2.xml" Id="R115008d6d18944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99e669ae41c5" /><Relationship Type="http://schemas.openxmlformats.org/officeDocument/2006/relationships/image" Target="/ppt/media/image3.png" Id="Rf50b251e6e92409d" /><Relationship Type="http://schemas.openxmlformats.org/officeDocument/2006/relationships/notesSlide" Target="/ppt/notesSlides/notesSlide3.xml" Id="R32ce5ec72b7c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46270cdf48d5" /><Relationship Type="http://schemas.openxmlformats.org/officeDocument/2006/relationships/image" Target="/ppt/media/image4.png" Id="R0e7e4b24a9e94e6b" /><Relationship Type="http://schemas.openxmlformats.org/officeDocument/2006/relationships/notesSlide" Target="/ppt/notesSlides/notesSlide4.xml" Id="Rf33eda4d94b2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c9b5dbe24e7b" /><Relationship Type="http://schemas.openxmlformats.org/officeDocument/2006/relationships/image" Target="/ppt/media/image5.png" Id="R827e078377df4af0" /><Relationship Type="http://schemas.openxmlformats.org/officeDocument/2006/relationships/notesSlide" Target="/ppt/notesSlides/notesSlide5.xml" Id="Rb83a6f12c637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1ed1c24554578" /><Relationship Type="http://schemas.openxmlformats.org/officeDocument/2006/relationships/image" Target="/ppt/media/image6.png" Id="R676def572fee4aa5" /><Relationship Type="http://schemas.openxmlformats.org/officeDocument/2006/relationships/notesSlide" Target="/ppt/notesSlides/notesSlide6.xml" Id="R084b93db2c4940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34d5fc9d4f65" /><Relationship Type="http://schemas.openxmlformats.org/officeDocument/2006/relationships/image" Target="/ppt/media/image7.png" Id="Rc1e64ff90ebd4604" /><Relationship Type="http://schemas.openxmlformats.org/officeDocument/2006/relationships/notesSlide" Target="/ppt/notesSlides/notesSlide7.xml" Id="R015766342d6b4a1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645a995642e7" /><Relationship Type="http://schemas.openxmlformats.org/officeDocument/2006/relationships/image" Target="/ppt/media/image8.png" Id="R0da4eea0e5844367" /><Relationship Type="http://schemas.openxmlformats.org/officeDocument/2006/relationships/notesSlide" Target="/ppt/notesSlides/notesSlide8.xml" Id="Rc7695b4037ea4ac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47013dc6407a" /><Relationship Type="http://schemas.openxmlformats.org/officeDocument/2006/relationships/image" Target="/ppt/media/image9.png" Id="R9e214f52228d4b35" /><Relationship Type="http://schemas.openxmlformats.org/officeDocument/2006/relationships/notesSlide" Target="/ppt/notesSlides/notesSlide9.xml" Id="R4b4d54db4bba4f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B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04EED0-4B40-458B-89CD-B000C066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14B4B4-E35D-4E94-BBE9-785D829D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EEFF"/>
                </a:solidFill>
              </a:defRPr>
            </a:pPr>
            <a:r>
              <a:rPr sz="1050" b="1">
                <a:solidFill>
                  <a:srgbClr val="E7EEFF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7950FB8E-774B-4913-A5AD-A82D2B8A4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658d61647c4250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CE677C2-0CF6-486C-B598-DB35143B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E7EEFF"/>
                </a:solidFill>
              </a:defRPr>
            </a:pPr>
            <a:r>
              <a:rPr sz="1050" b="1">
                <a:solidFill>
                  <a:srgbClr val="E7EEFF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C68233-E884-42E9-BBDF-714F76610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E7EEFF"/>
                </a:solidFill>
              </a:defRPr>
            </a:pPr>
            <a:r>
              <a:rPr sz="900" b="0">
                <a:solidFill>
                  <a:srgbClr val="E7EEFF"/>
                </a:solidFill>
              </a:rPr>
              <a:t>⁧ההזדמנות⁩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F5C6D3-7FEB-4049-AE97-6F997503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E7EEFF"/>
                </a:solidFill>
              </a:defRPr>
            </a:pPr>
            <a:r>
              <a:rPr sz="900" b="0">
                <a:solidFill>
                  <a:srgbClr val="E7EEFF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F8CD5A-F7E9-41E5-939C-6EAF62263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B43"/>
                </a:solidFill>
              </a:defRPr>
            </a:pPr>
            <a:r>
              <a:rPr sz="1200" b="1">
                <a:solidFill>
                  <a:srgbClr val="071B43"/>
                </a:solidFill>
              </a:rPr>
              <a:t>AI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1F6FC9-8ABD-413F-B08E-AA95A7B8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8001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REALI AI OS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AB700-2168-48FC-9667-16C083CD3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800100"/>
            <a:ext cx="6572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⁧הזדמנות: להפוך כלי ⁦AI⁩ למערכת פדגוגית אחת⁩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326B62-F71A-4A31-A0D1-2FF6D5F68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09750"/>
            <a:ext cx="733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E7EEFF"/>
                </a:solidFill>
              </a:defRPr>
            </a:pPr>
            <a:r>
              <a:rPr sz="1500" b="0">
                <a:solidFill>
                  <a:srgbClr val="E7EEFF"/>
                </a:solidFill>
              </a:rPr>
              <a:t>⁧לא עוד אוסף יישומים. שכבת הפעלה בית־ספרית שמחברת למידה, הוראה, אחריות ומדידה.⁩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D70890-C678-4F35-82E2-E137DC1CB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3429000" cy="2333625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102B5B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472763-DBD7-4A43-9585-A0C5173D6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8CF198-64FC-4276-BE64-1F0C9F10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57625"/>
            <a:ext cx="2809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⁧למידה מתועדת⁩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C4A334-0E2F-4343-B5E3-1C8E05401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43400"/>
            <a:ext cx="2809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E7EEFF"/>
                </a:solidFill>
              </a:defRPr>
            </a:pPr>
            <a:r>
              <a:rPr sz="1200" b="0">
                <a:solidFill>
                  <a:srgbClr val="E7EEFF"/>
                </a:solidFill>
              </a:rPr>
              <a:t>⁧כל משימה מספרת מה נעשה, באיזו רמת ⁦AI⁩ ואיזו למידה התרחשה.⁩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22CFDB-7213-47E9-8AD0-E3E3979D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00375"/>
            <a:ext cx="3429000" cy="2333625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0B2B63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4019F0-3D80-4306-89F0-D8A13022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0EBE2C-E9CF-4ABA-A5C3-9DDFF8301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857625"/>
            <a:ext cx="2809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⁧יכולת נראית⁩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8C69D6-6279-4EE7-8798-8BD377755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343400"/>
            <a:ext cx="2809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E7EEFF"/>
                </a:solidFill>
              </a:defRPr>
            </a:pPr>
            <a:r>
              <a:rPr sz="1200" b="0">
                <a:solidFill>
                  <a:srgbClr val="E7EEFF"/>
                </a:solidFill>
              </a:rPr>
              <a:t>⁧דרכון ⁦AI⁩ מצטבר מציג מיומנויות, ראיות והתקדמות לאורך זמן.⁩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CD0DFE-BCD1-48E8-98B3-8560E592A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000375"/>
            <a:ext cx="3429000" cy="2333625"/>
          </a:xfrm>
          <a:prstGeom xmlns:a="http://schemas.openxmlformats.org/drawingml/2006/main" prst="roundRect">
            <a:avLst>
              <a:gd name="adj" fmla="val 4898"/>
            </a:avLst>
          </a:prstGeom>
          <a:solidFill xmlns:a="http://schemas.openxmlformats.org/drawingml/2006/main">
            <a:srgbClr val="102B5B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C9E223-A36D-4E8D-92A9-529EA340F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77525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9CB2A3-3E31-41AD-8D93-B258CD183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857625"/>
            <a:ext cx="28098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⁧אחריות מובנית⁩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1BF5C67-CF40-46C0-BEAB-64C99A593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343400"/>
            <a:ext cx="2809875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E7EEFF"/>
                </a:solidFill>
              </a:defRPr>
            </a:pPr>
            <a:r>
              <a:rPr sz="1200" b="0">
                <a:solidFill>
                  <a:srgbClr val="E7EEFF"/>
                </a:solidFill>
              </a:rPr>
              <a:t>⁧מדיניות, שקיפות ובקרת אנוש הן חלק מהמערכת ולא תוספת מאוחרת.⁩</a:t>
            </a:r>
          </a:p>
        </p:txBody>
      </p:sp>
    </p:spTree>
    <p:extLst>
      <p:ext uri="{BB962C8B-B14F-4D97-AF65-F5344CB8AC3E}">
        <p14:creationId xmlns:p14="http://schemas.microsoft.com/office/powerpoint/2010/main" val="90964491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4F1CFF9-EA7F-4048-9E47-D8DB63D75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5C25FF-A5D5-4F16-B19C-A269D7E3B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7CD94507-F046-4064-9D1F-4C7B6FF7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8fd4a155364f04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9067D3-4C0D-432C-A980-8DA4BA03C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4F87CE-F7CC-4C01-832E-124862036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⁧מצב נוכחי⁩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20434F-ED11-4439-A5D1-B3C770141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EB01C7-4AA1-4BEE-BA49-CCDF4AAD6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⁧כלים רבים, אך מעט מאוד רצף פדגוגי⁩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8C42CF-0608-4E35-AD6D-0B0605DBA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⁧הפער אינו טכנולוגי. הוא נוצר בין הפעולה בכיתה לבין התיעוד, האחריות והמדידה.⁩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EBE479-9BE3-4E08-B0C0-761F7830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8D2513-6A35-45DD-8CAC-46537C4CD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2647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49EF9A-1DA1-4987-9981-073B73022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2590800"/>
            <a:ext cx="1066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92451"/>
                </a:solidFill>
              </a:defRPr>
            </a:pPr>
            <a:r>
              <a:rPr sz="1200" b="1">
                <a:solidFill>
                  <a:srgbClr val="092451"/>
                </a:solidFill>
              </a:rPr>
              <a:t>Chatbots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F53562-0636-4A52-9D81-596B917F7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70510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99A244-FD31-4289-A427-4CD2F8E33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05275" y="2876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993F9C-64B9-4B8A-BEA9-E018CEAF5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81325" y="2819400"/>
            <a:ext cx="1066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92451"/>
                </a:solidFill>
              </a:defRPr>
            </a:pPr>
            <a:r>
              <a:rPr sz="1200" b="1">
                <a:solidFill>
                  <a:srgbClr val="092451"/>
                </a:solidFill>
              </a:rPr>
              <a:t>⁧מחוללי מצגות⁩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017A96-70AB-4A84-AC6D-772DA6345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247650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66D952-D8AB-4AB9-8B4B-0B457F49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647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3432EB0-9E41-4B0D-9807-7513FFDF0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590800"/>
            <a:ext cx="1066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92451"/>
                </a:solidFill>
              </a:defRPr>
            </a:pPr>
            <a:r>
              <a:rPr sz="1200" b="1">
                <a:solidFill>
                  <a:srgbClr val="092451"/>
                </a:solidFill>
              </a:rPr>
              <a:t>⁧חיפוש⁩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51265F-821B-420B-979F-D22FD71B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70510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4FDD84-D1F6-4137-870D-E0C265FF5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275" y="2876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F78C22-4E11-4E46-BEE8-747CF509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819400"/>
            <a:ext cx="1066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92451"/>
                </a:solidFill>
              </a:defRPr>
            </a:pPr>
            <a:r>
              <a:rPr sz="1200" b="1">
                <a:solidFill>
                  <a:srgbClr val="092451"/>
                </a:solidFill>
              </a:rPr>
              <a:t>LMS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0EDC43-9F8E-4C6A-B743-54F270933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476500"/>
            <a:ext cx="180975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4016B6-29D1-4C33-90D7-9B8D7C56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2647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C98074C-6D6E-4175-84C8-5AC26BD86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590800"/>
            <a:ext cx="1066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92451"/>
                </a:solidFill>
              </a:defRPr>
            </a:pPr>
            <a:r>
              <a:rPr sz="1200" b="1">
                <a:solidFill>
                  <a:srgbClr val="092451"/>
                </a:solidFill>
              </a:rPr>
              <a:t>⁧כלי הערכה⁩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FD45B8-3B2E-4004-B358-57ACBF4FD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00350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D8F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AA8FF72-4D5B-423F-9ABD-B35B570C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800350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D8F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94C798-0004-4C27-BDCF-543039E1D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00350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D8F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306FB3-2D11-4B2A-8F13-19D57EA20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800350"/>
            <a:ext cx="53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9D8F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C9DA6BD-E10A-422B-BC07-E0DBF879E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905250"/>
            <a:ext cx="9048750" cy="1571625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71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B342C61-3276-4679-B812-EBE769A06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1243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⁧המחיר הארגוני⁩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4241E0-7356-4990-8499-82363DCFC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6672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43"/>
                </a:solidFill>
              </a:defRPr>
            </a:pPr>
            <a:r>
              <a:rPr sz="1350" b="1">
                <a:solidFill>
                  <a:srgbClr val="071B43"/>
                </a:solidFill>
              </a:rPr>
              <a:t>!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61C236-6858-49E8-AA7F-40A243BF7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67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⁧אין שפה אחידה לרמות שימוש⁩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3F70CF9-2B5F-4369-A5BD-73E3BB843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46672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43"/>
                </a:solidFill>
              </a:defRPr>
            </a:pPr>
            <a:r>
              <a:rPr sz="1350" b="1">
                <a:solidFill>
                  <a:srgbClr val="071B43"/>
                </a:solidFill>
              </a:rPr>
              <a:t>!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BDF8B3-887F-4DCA-9512-6AB77B499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067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⁧אין ראיות התקדמות⁩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E0AF403-8823-464B-8349-EAC7173F6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6672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B43"/>
                </a:solidFill>
              </a:defRPr>
            </a:pPr>
            <a:r>
              <a:rPr sz="1350" b="1">
                <a:solidFill>
                  <a:srgbClr val="071B43"/>
                </a:solidFill>
              </a:rPr>
              <a:t>!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15613DA-2E90-4150-9D9F-ED19A45B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067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⁧אין תמונת מצב להנהלה⁩</a:t>
            </a:r>
          </a:p>
        </p:txBody>
      </p:sp>
    </p:spTree>
    <p:extLst>
      <p:ext uri="{BB962C8B-B14F-4D97-AF65-F5344CB8AC3E}">
        <p14:creationId xmlns:p14="http://schemas.microsoft.com/office/powerpoint/2010/main" val="186634074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F5F0069-9530-4C1E-91F8-26E83220B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4B61E2D-3D4D-4B05-9F16-65B497C2E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2E7A0D68-B1B8-47DF-BBB2-9E012DC5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0b251e6e92409d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083C34-8C8A-4D0C-BEAD-C4BE10305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AC6F17-3E88-4799-B7ED-FA995313E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⁧מודל ההפעלה⁩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149551-5F9A-4EB2-A705-AB5515917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2E098C-BF1C-4E1B-A37B-174E680BB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⁧חמש רמות ⁦AI⁩ מייצרות שפה בית־ספרית משותפת⁩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90C90F-B08A-44FA-AA86-548FC7A11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⁧כל משימה מוגדרת מראש לפי עצמאות הלומד, תפקיד ה-⁦AI⁩ ורמת הבקרה האנושית.⁩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0D37CD-71E9-4672-A07B-7766E848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3276600"/>
            <a:ext cx="923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0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A011B1-98E6-4A08-B634-88A6AE1D4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09875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1769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8117B2-6EBC-43EC-9797-B4F795A75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05250"/>
            <a:ext cx="1314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⁧סגור⁩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747097-C860-4A6A-AD3C-640880A0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95775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⁧ללא ⁦AI⁩⁩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B62D02-3686-4830-8AEA-80CB2A654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2809875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888305-3CAD-4BB7-A89E-A84DEF3E9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905250"/>
            <a:ext cx="1314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⁧חקירה⁩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6103027-70DE-4174-A8D0-F373A6772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4295775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⁧שאלות והיכרות⁩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92CB16-3546-4B9C-A546-1201F6A2D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809875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47F5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708D47-2B41-441E-8917-AA62D7E65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905250"/>
            <a:ext cx="1314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⁧מאמן⁩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26D3F2-B3FF-4BC5-AD63-2444EFDF0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4295775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⁧רמזים ומשוב⁩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D0907B-97D4-442A-A5BC-E91E69873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809875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EC0153A-3B6A-406E-B10E-F2C1CAD6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905250"/>
            <a:ext cx="1314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⁧שותף⁩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E0F699A-3F92-4451-A78A-2799F065A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275" y="4295775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⁧יצירה משותפת⁩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2EE2AB0-A74A-4ACC-82B6-B6592B74D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09875"/>
            <a:ext cx="933450" cy="933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7E35D5F-AEFD-4DDB-B30D-5C4D5AA8A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905250"/>
            <a:ext cx="1314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⁧בנייה⁩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9E066A9-8059-4F21-A3C8-479119D83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4295775"/>
            <a:ext cx="158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⁧פתרון חדש⁩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A045633-7B4D-4229-9200-55BBAC3B5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095875"/>
            <a:ext cx="66675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62CF977-97B9-4077-88E2-1612B6D56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219700"/>
            <a:ext cx="609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92451"/>
                </a:solidFill>
              </a:defRPr>
            </a:pPr>
            <a:r>
              <a:rPr sz="1275" b="1">
                <a:solidFill>
                  <a:srgbClr val="092451"/>
                </a:solidFill>
              </a:rPr>
              <a:t>⁧עקרון מנחה: רמת ⁦AI⁩ גבוהה יותר אינה בהכרח טובה יותר — היא חייבת להתאים למטרת הלמידה.⁩</a:t>
            </a:r>
          </a:p>
        </p:txBody>
      </p:sp>
    </p:spTree>
    <p:extLst>
      <p:ext uri="{BB962C8B-B14F-4D97-AF65-F5344CB8AC3E}">
        <p14:creationId xmlns:p14="http://schemas.microsoft.com/office/powerpoint/2010/main" val="1239512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8118E3A-402B-479E-B6EB-3E5728E7E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F967AA-5C61-4583-BCD0-69F37556F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CE8BF261-EFDB-48D5-B766-611EC72AB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7e4b24a9e94e6b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6894D5-86C3-4535-9A72-C42F7E7D6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2F4BA7-6F4D-4436-917C-B58C71EF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Reali Trace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328D3C-74DC-41B2-A496-237A81F92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3C8D8B-AFA6-4798-B2BC-1628D7E6B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⁧⁦Reali Trace⁩ הופך כל משימה לעדות למידה⁩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15F90B-7B3B-4E25-83DF-65D02EC0D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⁧מגדירים, מבצעים, מתעדים ומשקפים — באותה זרימה.⁩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59C4672-EC3D-4B92-B8D9-1BFCF3432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619375"/>
            <a:ext cx="23812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C0049D-0B6B-4551-88F5-271E4C8CA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2800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E7E965F-BCF3-47E4-A730-5818B152F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337185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⁧מטרה⁩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FBE784-915A-4EBD-8518-CCE234F4B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3752850"/>
            <a:ext cx="188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⁧מה הלומד אמור לדעת או לבצע⁩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06BA2A-4FF6-4CCB-983E-F25378211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171825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58E6"/>
                </a:solidFill>
              </a:defRPr>
            </a:pPr>
            <a:r>
              <a:rPr sz="2250" b="1">
                <a:solidFill>
                  <a:srgbClr val="1458E6"/>
                </a:solidFill>
              </a:rPr>
              <a:t>←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DD10B6B-C90C-4A9B-ABA1-296B0733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19375"/>
            <a:ext cx="23812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F357F2-28DC-43D4-A1E2-12FDA5DD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2800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39E042B-1CF7-4116-8EF5-EA18D286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37185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⁧רמת ⁦AI⁩⁩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7F4AF3-F0D6-4539-9559-958998ECD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752850"/>
            <a:ext cx="188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⁧איזה תפקיד מותר ל-⁦AI⁩ למלא⁩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37DDB1-F04F-4D0E-85D7-E8964215C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34075" y="3171825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58E6"/>
                </a:solidFill>
              </a:defRPr>
            </a:pPr>
            <a:r>
              <a:rPr sz="2250" b="1">
                <a:solidFill>
                  <a:srgbClr val="1458E6"/>
                </a:solidFill>
              </a:rPr>
              <a:t>←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204599-EDF2-4B89-BB9E-169792A56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619375"/>
            <a:ext cx="23812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DC587B5-8E25-420E-B5DD-F9CD2B135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525" y="2800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AC57FD-4D1E-4F3A-954A-3467E41D9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37185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⁧ראיה⁩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8B6027A-FC4C-4E5F-80C5-1670D2A7C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3752850"/>
            <a:ext cx="188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1769C"/>
                </a:solidFill>
              </a:defRPr>
            </a:pPr>
            <a:r>
              <a:rPr sz="1050" b="0">
                <a:solidFill>
                  <a:srgbClr val="61769C"/>
                </a:solidFill>
              </a:rPr>
              <a:t>⁧תוצר, רפלקציה או משוב⁩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0EF956-F37B-4A49-9200-ACE3A41E0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71825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58E6"/>
                </a:solidFill>
              </a:defRPr>
            </a:pPr>
            <a:r>
              <a:rPr sz="2250" b="1">
                <a:solidFill>
                  <a:srgbClr val="1458E6"/>
                </a:solidFill>
              </a:rPr>
              <a:t>←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9F22C9-973F-4AA8-A21D-022F41A3E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619375"/>
            <a:ext cx="23812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071B43"/>
          </a:solidFill>
          <a:ln xmlns:a="http://schemas.openxmlformats.org/drawingml/2006/main" w="9525">
            <a:solidFill>
              <a:srgbClr val="071B4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C0244A-43E5-4F4A-9322-FC59FFC3A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28003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AD41456-8DDA-4D5A-BA2E-6B87916A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371850"/>
            <a:ext cx="1885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⁧התקדמות⁩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DF8E0F8-7F0C-401F-B708-CBB5BF72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752850"/>
            <a:ext cx="1885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E7EEFF"/>
                </a:solidFill>
              </a:defRPr>
            </a:pPr>
            <a:r>
              <a:rPr sz="1050" b="0">
                <a:solidFill>
                  <a:srgbClr val="E7EEFF"/>
                </a:solidFill>
              </a:rPr>
              <a:t>⁧עדכון דרכון ⁦AI⁩ ומדדי כיתה⁩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A44CFD-EB09-427B-B652-D0C1D247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810125"/>
            <a:ext cx="904875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E7EE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AA7D2E7-BDC5-45D0-8CD2-170680A7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9720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58E6"/>
                </a:solidFill>
              </a:defRPr>
            </a:pPr>
            <a:r>
              <a:rPr sz="1200" b="1">
                <a:solidFill>
                  <a:srgbClr val="1458E6"/>
                </a:solidFill>
              </a:rPr>
              <a:t>⁧תוצאה ניהולית⁩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938235C-5602-4859-AC35-28EEAFC1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257800"/>
            <a:ext cx="8143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092451"/>
                </a:solidFill>
              </a:defRPr>
            </a:pPr>
            <a:r>
              <a:rPr sz="1425" b="1">
                <a:solidFill>
                  <a:srgbClr val="092451"/>
                </a:solidFill>
              </a:rPr>
              <a:t>⁧לכל פעילות יש הקשר, רמת שימוש, מקור ראיה ואחריות אנושית ברורה.⁩</a:t>
            </a:r>
          </a:p>
        </p:txBody>
      </p:sp>
    </p:spTree>
    <p:extLst>
      <p:ext uri="{BB962C8B-B14F-4D97-AF65-F5344CB8AC3E}">
        <p14:creationId xmlns:p14="http://schemas.microsoft.com/office/powerpoint/2010/main" val="8503638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764CDBA-82C3-456E-BB4A-EEFD22D8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50614F-3802-44A9-B33F-D56D8F503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10F1F40A-C934-42A5-8BB5-5B928B0C6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7e078377df4af0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5AFA36-F8B7-44DD-B5D2-87679A8DA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88319E-C9A8-4966-93CA-EB581B8A3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AI Passport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43A11A-6937-4423-8F5A-F9103697B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319CD6-203E-497C-8BF4-580F315BB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⁧דרכון ⁦AI⁩ מציג יכולת, לא רק השתתפות⁩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FDD8CF-C457-427B-8EF1-81C2728A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⁧התקדמות מצטברת מתוך ראיות ממשימות אמיתיות, בלי להפוך את הלומד לציון יחיד.⁩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7CD7B6-6DAD-4B20-955A-3407393C5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4762500" cy="3286125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BDB171-2107-442C-8977-E7DE1A8C2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533650"/>
            <a:ext cx="2143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092451"/>
                </a:solidFill>
              </a:defRPr>
            </a:pPr>
            <a:r>
              <a:rPr sz="1575" b="1">
                <a:solidFill>
                  <a:srgbClr val="092451"/>
                </a:solidFill>
              </a:rPr>
              <a:t>⁧פרופיל מיומנויות⁩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0B5390-A513-4C71-89BF-8BACC6D9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861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92451"/>
                </a:solidFill>
              </a:defRPr>
            </a:pPr>
            <a:r>
              <a:rPr sz="1050" b="1">
                <a:solidFill>
                  <a:srgbClr val="092451"/>
                </a:solidFill>
              </a:rPr>
              <a:t>⁧אוריינות ⁦AI⁩⁩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FEF1FE-C97A-4A06-AFB6-3006D97E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143250"/>
            <a:ext cx="2428875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7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AA25BF-2906-4A45-934B-5E23D8D3E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143250"/>
            <a:ext cx="2040255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AF03CA-E23F-40DA-97CA-6083B397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289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1769C"/>
                </a:solidFill>
              </a:defRPr>
            </a:pPr>
            <a:r>
              <a:rPr sz="975" b="1">
                <a:solidFill>
                  <a:srgbClr val="61769C"/>
                </a:solidFill>
              </a:rPr>
              <a:t>84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F5DCE4-85E3-41AD-95E7-D54C3CB42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385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92451"/>
                </a:solidFill>
              </a:defRPr>
            </a:pPr>
            <a:r>
              <a:rPr sz="1050" b="1">
                <a:solidFill>
                  <a:srgbClr val="092451"/>
                </a:solidFill>
              </a:rPr>
              <a:t>⁧חשיבה ביקורתית⁩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FE8A3A-F2F5-4ADB-BBDD-B43AB0A22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695700"/>
            <a:ext cx="2428875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7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BFF96F-6EC9-44FE-A253-D7DF45E35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695700"/>
            <a:ext cx="174879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4C8616-41AF-4410-BAED-5EB5EC44E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5814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1769C"/>
                </a:solidFill>
              </a:defRPr>
            </a:pPr>
            <a:r>
              <a:rPr sz="975" b="1">
                <a:solidFill>
                  <a:srgbClr val="61769C"/>
                </a:solidFill>
              </a:rPr>
              <a:t>72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16CD52F-F597-4618-AE31-33441F619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910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92451"/>
                </a:solidFill>
              </a:defRPr>
            </a:pPr>
            <a:r>
              <a:rPr sz="1050" b="1">
                <a:solidFill>
                  <a:srgbClr val="092451"/>
                </a:solidFill>
              </a:rPr>
              <a:t>⁧יצירה⁩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187805-1974-4634-9B95-8BE563423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248150"/>
            <a:ext cx="2428875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7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DB5E85-92A5-4807-814F-EEB610A06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248150"/>
            <a:ext cx="1603057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9E53E0-52BD-4499-84E0-AD7C1C3AA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13385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1769C"/>
                </a:solidFill>
              </a:defRPr>
            </a:pPr>
            <a:r>
              <a:rPr sz="975" b="1">
                <a:solidFill>
                  <a:srgbClr val="61769C"/>
                </a:solidFill>
              </a:rPr>
              <a:t>66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96F7899-E935-4D10-8DFA-7BBF17E54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434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092451"/>
                </a:solidFill>
              </a:defRPr>
            </a:pPr>
            <a:r>
              <a:rPr sz="1050" b="1">
                <a:solidFill>
                  <a:srgbClr val="092451"/>
                </a:solidFill>
              </a:rPr>
              <a:t>⁧אחריות⁩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961D401-CC3B-45E5-B8B6-5480381F0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800600"/>
            <a:ext cx="2428875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7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76E729-FF83-48D5-BBFB-5264A0ACA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800600"/>
            <a:ext cx="2210276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547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6BE807-0818-4F9E-86E5-8D3EBFCF9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45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61769C"/>
                </a:solidFill>
              </a:defRPr>
            </a:pPr>
            <a:r>
              <a:rPr sz="975" b="1">
                <a:solidFill>
                  <a:srgbClr val="61769C"/>
                </a:solidFill>
              </a:rPr>
              <a:t>91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7BCD79-2698-49E2-A372-386691E53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286000"/>
            <a:ext cx="5715000" cy="3286125"/>
          </a:xfrm>
          <a:prstGeom xmlns:a="http://schemas.openxmlformats.org/drawingml/2006/main" prst="roundRect">
            <a:avLst>
              <a:gd name="adj" fmla="val 3478"/>
            </a:avLst>
          </a:prstGeom>
          <a:solidFill xmlns:a="http://schemas.openxmlformats.org/drawingml/2006/main">
            <a:srgbClr val="071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A763BC6-43F1-4D53-A5F5-FAC1B392E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5336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⁧ראיות אחרונות⁩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D7A1D6-D3EE-4EF2-8F07-52222E321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86100"/>
            <a:ext cx="5105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2366F"/>
          </a:solidFill>
          <a:ln xmlns:a="http://schemas.openxmlformats.org/drawingml/2006/main" w="9525">
            <a:solidFill>
              <a:srgbClr val="284C8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8590EA9-BD3F-4F04-A4A9-00598CFDE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1718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⁧פרויקט חקר⁩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046D99-09DC-4854-8734-7801BF69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1718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E7EEFF"/>
                </a:solidFill>
              </a:defRPr>
            </a:pPr>
            <a:r>
              <a:rPr sz="1050" b="0">
                <a:solidFill>
                  <a:srgbClr val="E7EEFF"/>
                </a:solidFill>
              </a:rPr>
              <a:t>⁧השוואת מקורות והצלבת טענות⁩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8E42BAC-C8F9-4571-897B-3F822F7E8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09925"/>
            <a:ext cx="66675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3B1B84F-BD01-48C1-B6D0-4C8E895F5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09925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71B43"/>
                </a:solidFill>
              </a:defRPr>
            </a:pPr>
            <a:r>
              <a:rPr sz="900" b="1">
                <a:solidFill>
                  <a:srgbClr val="071B43"/>
                </a:solidFill>
              </a:rPr>
              <a:t>⁧רמה ⁦2⁩⁩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61CA944-0AAB-4802-9CF8-EC2825371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790950"/>
            <a:ext cx="5105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2366F"/>
          </a:solidFill>
          <a:ln xmlns:a="http://schemas.openxmlformats.org/drawingml/2006/main" w="9525">
            <a:solidFill>
              <a:srgbClr val="284C8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BC7697B-1BE6-463A-9101-AF5DB756F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8766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⁧תוצר יצירתי⁩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0C8358F-6171-4D47-B6A9-65CEF4BD5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87667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E7EEFF"/>
                </a:solidFill>
              </a:defRPr>
            </a:pPr>
            <a:r>
              <a:rPr sz="1050" b="0">
                <a:solidFill>
                  <a:srgbClr val="E7EEFF"/>
                </a:solidFill>
              </a:rPr>
              <a:t>⁧בניית מסר והסבר בחירות⁩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38896FF-18B2-4CF1-B0A1-0C3DCCC6D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914775"/>
            <a:ext cx="66675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E5CBC69-1297-4AF6-A261-9F94D8816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914775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71B43"/>
                </a:solidFill>
              </a:defRPr>
            </a:pPr>
            <a:r>
              <a:rPr sz="900" b="1">
                <a:solidFill>
                  <a:srgbClr val="071B43"/>
                </a:solidFill>
              </a:rPr>
              <a:t>⁧רמה ⁦3⁩⁩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CE2A5EE-C1C1-4266-8C7D-D2646A4E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95800"/>
            <a:ext cx="5105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2366F"/>
          </a:solidFill>
          <a:ln xmlns:a="http://schemas.openxmlformats.org/drawingml/2006/main" w="9525">
            <a:solidFill>
              <a:srgbClr val="284C82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1F1E324-EE9E-449E-B523-8397FDBC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5815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⁧רפלקציה⁩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DA3B39A-FFFE-44D4-9BF1-2B9BF3F60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5815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E7EEFF"/>
                </a:solidFill>
              </a:defRPr>
            </a:pPr>
            <a:r>
              <a:rPr sz="1050" b="0">
                <a:solidFill>
                  <a:srgbClr val="E7EEFF"/>
                </a:solidFill>
              </a:rPr>
              <a:t>⁧זיהוי מגבלות והטיות⁩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A7458F1-C600-496E-8B9A-69733C8D5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619625"/>
            <a:ext cx="66675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90C7DB0-6923-4BBD-AC1E-E8992848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619625"/>
            <a:ext cx="66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71B43"/>
                </a:solidFill>
              </a:defRPr>
            </a:pPr>
            <a:r>
              <a:rPr sz="900" b="1">
                <a:solidFill>
                  <a:srgbClr val="071B43"/>
                </a:solidFill>
              </a:rPr>
              <a:t>⁧רמה ⁦2⁩⁩</a:t>
            </a:r>
          </a:p>
        </p:txBody>
      </p:sp>
    </p:spTree>
    <p:extLst>
      <p:ext uri="{BB962C8B-B14F-4D97-AF65-F5344CB8AC3E}">
        <p14:creationId xmlns:p14="http://schemas.microsoft.com/office/powerpoint/2010/main" val="15356167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0ECAE85-3456-4687-B0BF-E0BE8FAAB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782955-2A61-4701-8B96-E5C259645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AD81B231-C807-4E4F-A613-10A9FAA84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6def572fee4aa5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66F967-5065-46CC-AC94-9D70838BE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9C6FC9-1277-4ECB-8027-9B7D9F311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Teacher Studio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9BC380-CCA0-4D7A-B7CE-0196C8ACB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E88DE9-6FC0-4D70-9C13-EA9D7CB00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⁧המורה נשאר בעל ההחלטה — ה-⁦AI⁩ מקצר את זמן ההכנה⁩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FBA762-0295-4A3B-BEA9-34006116F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⁧⁦Teacher Studio⁩ מחבר מטרה פדגוגית, רמת ⁦AI⁩, מדיניות ותוצר מוכן לעריכה.⁩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8D8CCD-8020-429A-B5B7-F9E4C9731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19350"/>
            <a:ext cx="3429000" cy="2495550"/>
          </a:xfrm>
          <a:prstGeom xmlns:a="http://schemas.openxmlformats.org/drawingml/2006/main" prst="roundRect">
            <a:avLst>
              <a:gd name="adj" fmla="val 45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3667EB-C42C-4D61-9B29-42036FBFC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19350"/>
            <a:ext cx="3429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023C84-8967-47B7-AE47-0E016A565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33675"/>
            <a:ext cx="628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58E6"/>
                </a:solidFill>
              </a:defRPr>
            </a:pPr>
            <a:r>
              <a:rPr sz="1050" b="1">
                <a:solidFill>
                  <a:srgbClr val="1458E6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EACAEE-EC12-4A44-94A5-0F6CAF8D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52775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⁧הקשר⁩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168949-D50F-4C1B-A7FC-69B4B1D62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63855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⁧מקצוע, שכבה, זמן ומטרת למידה⁩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5BD0E8-6724-42FA-B361-715C6C418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371850"/>
            <a:ext cx="333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58E6"/>
                </a:solidFill>
              </a:defRPr>
            </a:pPr>
            <a:r>
              <a:rPr sz="2250" b="1">
                <a:solidFill>
                  <a:srgbClr val="1458E6"/>
                </a:solidFill>
              </a:rPr>
              <a:t>←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2B85BB-2305-4C07-AEBA-B30D60219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19350"/>
            <a:ext cx="3429000" cy="2495550"/>
          </a:xfrm>
          <a:prstGeom xmlns:a="http://schemas.openxmlformats.org/drawingml/2006/main" prst="roundRect">
            <a:avLst>
              <a:gd name="adj" fmla="val 45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30F1E71-D23D-4C63-BFBE-DD24C62B0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19350"/>
            <a:ext cx="3429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BE90A5-15D2-43FF-8DB7-3BB2E19D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2733675"/>
            <a:ext cx="628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58E6"/>
                </a:solidFill>
              </a:defRPr>
            </a:pPr>
            <a:r>
              <a:rPr sz="1050" b="1">
                <a:solidFill>
                  <a:srgbClr val="1458E6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D9A7E6-5C27-46FF-A832-BD0C7695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152775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⁧עיצוב⁩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667BD1-55EB-4505-9496-CF4D1F48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6325" y="363855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⁧משימה, שאלות, רובריקה ורמת ⁦AI⁩⁩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9F18E45-34FC-45C1-BB7A-B396D4D57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71850"/>
            <a:ext cx="3333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1458E6"/>
                </a:solidFill>
              </a:defRPr>
            </a:pPr>
            <a:r>
              <a:rPr sz="2250" b="1">
                <a:solidFill>
                  <a:srgbClr val="1458E6"/>
                </a:solidFill>
              </a:rPr>
              <a:t>←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17AEAD8-08C4-46FD-98F6-9518B8DF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19350"/>
            <a:ext cx="3429000" cy="2495550"/>
          </a:xfrm>
          <a:prstGeom xmlns:a="http://schemas.openxmlformats.org/drawingml/2006/main" prst="roundRect">
            <a:avLst>
              <a:gd name="adj" fmla="val 45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4ABBF8-5543-462E-8EBB-659AE08B7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419350"/>
            <a:ext cx="3429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9F7BDEB-22F5-4D0C-B398-6FAE8F383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733675"/>
            <a:ext cx="628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58E6"/>
                </a:solidFill>
              </a:defRPr>
            </a:pPr>
            <a:r>
              <a:rPr sz="1050" b="1">
                <a:solidFill>
                  <a:srgbClr val="1458E6"/>
                </a:solidFill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42A249-A906-452F-8001-A34F8C79F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152775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⁧בקרה⁩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228DD2-23AD-462C-A9D5-9DC58A505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638550"/>
            <a:ext cx="2686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⁧מקורות, פרטיות, הוגנות ואישור מורה⁩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0E2C19-1AF9-44D0-9133-CFD8683D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5219700"/>
            <a:ext cx="563880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F16BE4-5245-4D8C-A493-C421AFC4F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305425"/>
            <a:ext cx="5143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⁧טיוטה בתוך דקות · עריכה אנושית לפני פרסום⁩</a:t>
            </a:r>
          </a:p>
        </p:txBody>
      </p:sp>
    </p:spTree>
    <p:extLst>
      <p:ext uri="{BB962C8B-B14F-4D97-AF65-F5344CB8AC3E}">
        <p14:creationId xmlns:p14="http://schemas.microsoft.com/office/powerpoint/2010/main" val="121458899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FC14930-782A-4FF3-BD03-2A1D3163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8C4B1D-BC2C-4C75-865C-D6B3E77FD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FAD86FE3-F0D8-415D-BEA6-8DD2AEDB0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e64ff90ebd4604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D9399E7-B1CC-4F4A-9B68-9278AED29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6685B4B-5627-4427-AC32-8E41B27C9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Governance Console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9F36A5-C433-4967-B53A-FB871D3B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F6A459-2349-47A6-B9A4-A094B8AAC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⁧ממשל ⁦AI⁩ מובנה בכל שכבה⁩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F3337B-6A72-4FB2-B095-4A09E271F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⁧המדיניות מתורגמת להחלטות שימוש, התראות ותיעוד — לא נשארת במסמך נפרד.⁩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9608AD6-C6EA-4D0F-B7F5-F7EC1AF6B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81250"/>
            <a:ext cx="10287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5044AA-9793-4986-94F7-9DCEDD89A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2381250"/>
            <a:ext cx="1143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048F77-F774-44C0-B98B-1FBEBAF4C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5527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92451"/>
                </a:solidFill>
              </a:defRPr>
            </a:pPr>
            <a:r>
              <a:rPr sz="1350" b="1">
                <a:solidFill>
                  <a:srgbClr val="092451"/>
                </a:solidFill>
              </a:rPr>
              <a:t>⁧שכבת מדיניות⁩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BEA2D1-7F34-45B8-B39F-64AFFFC02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552700"/>
            <a:ext cx="714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1769C"/>
                </a:solidFill>
              </a:defRPr>
            </a:pPr>
            <a:r>
              <a:rPr sz="1125" b="0">
                <a:solidFill>
                  <a:srgbClr val="61769C"/>
                </a:solidFill>
              </a:rPr>
              <a:t>⁧מי רשאי להשתמש, באילו כלים ובאילו רמות⁩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930E89-1C65-4204-A360-5DA2A48F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381375"/>
            <a:ext cx="857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5C589D-2B13-4902-B6A6-1B6F7771E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381375"/>
            <a:ext cx="1143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A36012-49E2-4559-A5A2-E19A67C11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5528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92451"/>
                </a:solidFill>
              </a:defRPr>
            </a:pPr>
            <a:r>
              <a:rPr sz="1350" b="1">
                <a:solidFill>
                  <a:srgbClr val="092451"/>
                </a:solidFill>
              </a:rPr>
              <a:t>⁧שכבת פעולה⁩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B78143-AE5E-4B24-8868-B4E3B22D1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552825"/>
            <a:ext cx="542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1769C"/>
                </a:solidFill>
              </a:defRPr>
            </a:pPr>
            <a:r>
              <a:rPr sz="1125" b="0">
                <a:solidFill>
                  <a:srgbClr val="61769C"/>
                </a:solidFill>
              </a:rPr>
              <a:t>⁧סיווג מידע, אישור אנושי ותיעוד מקורות⁩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B826E3-297B-4BB0-95D3-645EDA9BC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381500"/>
            <a:ext cx="6858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DAFC94-8D47-449D-BC68-C84CB8B1E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381500"/>
            <a:ext cx="1143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717D0B-3C02-4DD2-BD23-FF0D70397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5529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092451"/>
                </a:solidFill>
              </a:defRPr>
            </a:pPr>
            <a:r>
              <a:rPr sz="1350" b="1">
                <a:solidFill>
                  <a:srgbClr val="092451"/>
                </a:solidFill>
              </a:rPr>
              <a:t>⁧שכבת ראיות⁩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C4166F-D902-42C8-844B-EE329C343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552950"/>
            <a:ext cx="3714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1769C"/>
                </a:solidFill>
              </a:defRPr>
            </a:pPr>
            <a:r>
              <a:rPr sz="1125" b="0">
                <a:solidFill>
                  <a:srgbClr val="61769C"/>
                </a:solidFill>
              </a:rPr>
              <a:t>⁧אירועים, חריגות, החלטות ותיקונים⁩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E156766-E92B-4AE7-9BFA-E86D4B8CE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292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B4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02FF7-3328-4F3D-99C9-A450281A3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219700"/>
            <a:ext cx="4476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92451"/>
                </a:solidFill>
              </a:defRPr>
            </a:pPr>
            <a:r>
              <a:rPr sz="1350" b="1">
                <a:solidFill>
                  <a:srgbClr val="092451"/>
                </a:solidFill>
              </a:rPr>
              <a:t>⁧שקיפות · פרטיות · הוגנות · אחריות⁩</a:t>
            </a:r>
          </a:p>
        </p:txBody>
      </p:sp>
    </p:spTree>
    <p:extLst>
      <p:ext uri="{BB962C8B-B14F-4D97-AF65-F5344CB8AC3E}">
        <p14:creationId xmlns:p14="http://schemas.microsoft.com/office/powerpoint/2010/main" val="12174222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8B0BED-67AD-49D6-8EE3-83DF52050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F77674-73D0-4043-AE84-3A4490945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050509AD-85E9-44E0-B832-5EDDD6375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a4eea0e5844367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FDC198-8B34-48DE-9CD5-17456BC6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3BE8EF-5FAE-4F05-91BF-04BEFF0CC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⁧פיילוט ⁦90⁩ יום⁩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3600F4-1353-4BBC-995F-ABA1CFF5F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1769C"/>
                </a:solidFill>
              </a:defRPr>
            </a:pPr>
            <a:r>
              <a:rPr sz="900" b="0">
                <a:solidFill>
                  <a:srgbClr val="61769C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B0C2EA-50D2-478D-BB9F-C6D44C01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685800"/>
            <a:ext cx="69056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2700" b="1">
                <a:solidFill>
                  <a:srgbClr val="092451"/>
                </a:solidFill>
              </a:defRPr>
            </a:pPr>
            <a:r>
              <a:rPr sz="2700" b="1">
                <a:solidFill>
                  <a:srgbClr val="092451"/>
                </a:solidFill>
              </a:rPr>
              <a:t>⁧פיילוט קצר יוצר החלטה מבוססת ראיות⁩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B6B267-1D0B-40EC-B6BF-4381CA8CC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409700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61769C"/>
                </a:solidFill>
              </a:defRPr>
            </a:pPr>
            <a:r>
              <a:rPr sz="1350" b="0">
                <a:solidFill>
                  <a:srgbClr val="61769C"/>
                </a:solidFill>
              </a:rPr>
              <a:t>⁧שלושה שלבים, היקף נשלט ומדדי הצלחה שנקבעים מראש.⁩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8B060F-715A-4379-B797-5AC3678DF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344805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3E7F8C5-880C-4DB6-8C62-AFA3EAD6B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3448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3B3643-9A32-499B-9245-A940E07C2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457450"/>
            <a:ext cx="3028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⁧ימים ⁦1–30⁩⁩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077DBFA-BFB0-43DC-B301-ABA692FD3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12420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⁧הכנה⁩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927BCA-FBC3-486F-A45B-DD77CA924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638550"/>
            <a:ext cx="29146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⁧בחירת צוות, מדיניות, שתי יחידות לימוד והכשרת מורים⁩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282816-B7E7-458C-AF65-E09F3A0E7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476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17071D-50F9-403E-BF55-D4726E6A2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381250"/>
            <a:ext cx="344805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627375-BA9B-4BC4-A058-EF2B09CA8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381250"/>
            <a:ext cx="3448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DB68F8D-2B2C-4762-A861-7886F4E6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457450"/>
            <a:ext cx="3028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⁧ימים ⁦31–60⁩⁩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E91959-E0C8-40A3-A71B-B8B913368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12420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⁧הפעלה⁩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4143F5-CF35-496E-BDB3-D2B512CE2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638550"/>
            <a:ext cx="29146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⁧משימות ⁦Trace⁩, דרכוני ⁦AI⁩, משוב שבועי ותמיכת צוות⁩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EF726C-06B8-44AE-A819-F75B9762E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76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B448C6-26B0-4917-A6FD-5FE6F0027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81250"/>
            <a:ext cx="3448050" cy="262890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AD01AA-2A0C-481D-B1A2-B735FB037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81250"/>
            <a:ext cx="344805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BC272FD-23DA-4A81-B9AB-8E1AE045A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57450"/>
            <a:ext cx="3028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⁧ימים ⁦61–90⁩⁩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3D71DC2-02C3-4215-A7DE-1204C1E3F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124200"/>
            <a:ext cx="291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⁧הערכה⁩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BBC2A5-5B67-45C4-A21A-B83F37FF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638550"/>
            <a:ext cx="29146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1769C"/>
                </a:solidFill>
              </a:defRPr>
            </a:pPr>
            <a:r>
              <a:rPr sz="1200" b="0">
                <a:solidFill>
                  <a:srgbClr val="61769C"/>
                </a:solidFill>
              </a:rPr>
              <a:t>⁧מדדי אימוץ, איכות תוצרים, עומס מורים והמלצת המשך⁩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C0FD46-734E-4DA4-AFA7-D24A636D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0900" y="44767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2A87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CDAF7A-94DF-4AF4-A909-0E407AE1C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295900"/>
            <a:ext cx="659130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71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3DE09B-8E05-49C2-95F2-46FA82C6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3721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⁧תוצר סופי: תמונת מצב, לקחים והחלטת הרחבה לשנת הלימודים⁩</a:t>
            </a:r>
          </a:p>
        </p:txBody>
      </p:sp>
    </p:spTree>
    <p:extLst>
      <p:ext uri="{BB962C8B-B14F-4D97-AF65-F5344CB8AC3E}">
        <p14:creationId xmlns:p14="http://schemas.microsoft.com/office/powerpoint/2010/main" val="153409016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B4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36F802-7210-4B04-95B4-E472DABBD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B5622B-B302-4A61-8C7B-3D912AE22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E7EEFF"/>
                </a:solidFill>
              </a:defRPr>
            </a:pPr>
            <a:r>
              <a:rPr sz="1050" b="1">
                <a:solidFill>
                  <a:srgbClr val="E7EEFF"/>
                </a:solidFill>
              </a:rPr>
              <a:t>ArtificialGate  |  REALI AI OS</a:t>
            </a:r>
          </a:p>
        </p:txBody>
      </p:sp>
      <p:sp>
        <p:nvSpPr>
          <p:cNvPr id="3" name="reali-logo-card">
            <a:extLst xmlns:a="http://schemas.openxmlformats.org/drawingml/2006/main">
              <a:ext uri="{FF2B5EF4-FFF2-40B4-BE49-F238E27FC236}">
                <a16:creationId xmlns:a16="http://schemas.microsoft.com/office/drawing/2014/main" id="{FC3E666D-770B-4E65-82FB-692EEB32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133350"/>
            <a:ext cx="1619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8FA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214f52228d4b35"/>
          <a:stretch xmlns:a="http://schemas.openxmlformats.org/drawingml/2006/main"/>
        </p:blipFill>
        <p:spPr>
          <a:xfrm xmlns:a="http://schemas.openxmlformats.org/drawingml/2006/main">
            <a:off x="9911549" y="190500"/>
            <a:ext cx="884252" cy="476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3B2B33-FCC7-48B2-AAC7-1CCAFFCCA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228600"/>
            <a:ext cx="457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E7EEFF"/>
                </a:solidFill>
              </a:defRPr>
            </a:pPr>
            <a:r>
              <a:rPr sz="1050" b="1">
                <a:solidFill>
                  <a:srgbClr val="E7EEFF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BCF71B-DECE-425D-8995-4C15E5589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0080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E7EEFF"/>
                </a:solidFill>
              </a:defRPr>
            </a:pPr>
            <a:r>
              <a:rPr sz="900" b="0">
                <a:solidFill>
                  <a:srgbClr val="E7EEFF"/>
                </a:solidFill>
              </a:rPr>
              <a:t>⁧החלטה מבוקשת⁩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53743D3-CD1E-4DCB-8383-BBC1273B0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6400800"/>
            <a:ext cx="3524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E7EEFF"/>
                </a:solidFill>
              </a:defRPr>
            </a:pPr>
            <a:r>
              <a:rPr sz="900" b="0">
                <a:solidFill>
                  <a:srgbClr val="E7EEFF"/>
                </a:solidFill>
              </a:rPr>
              <a:t>⁧דמו אסטרטגי · נתוני המחשה בלבד⁩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5CA23E-0900-4533-9D53-C5769FF9D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800100"/>
            <a:ext cx="7620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⁧החלטה אחת מאפשרת להתחיל קטן וללמוד מהר⁩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B51D72-CB69-44BC-8CC2-FD61242C6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28775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75" b="0">
                <a:solidFill>
                  <a:srgbClr val="E7EEFF"/>
                </a:solidFill>
              </a:defRPr>
            </a:pPr>
            <a:r>
              <a:rPr sz="1575" b="0">
                <a:solidFill>
                  <a:srgbClr val="E7EEFF"/>
                </a:solidFill>
              </a:rPr>
              <a:t>⁧לאשר פיילוט ⁦Reali AI OS⁩ בהיקף מוגדר, עם צוות מוביל ומדדי הצלחה משותפים.⁩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EBDF74-2DC4-4235-B88F-58648E48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724150"/>
            <a:ext cx="7286625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102B5B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52FD0E-8AA6-4EBB-8C29-6D588D9EC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2857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FEF5E9-02C2-4F6E-8E4C-D2742A052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76550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⁧חסות הנהלה⁩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3807E3-DF06-4AA1-A938-8DD16031F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876550"/>
            <a:ext cx="381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⁧בעל תפקיד שמחבר בין פדגוגיה, טכנולוגיה ומדיניות⁩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6EB9FA-7F32-4F20-9D66-AB44F7074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638550"/>
            <a:ext cx="7286625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12366F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D61E0-5DD3-45E3-AD9D-456921EF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37719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AFC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7AC287-03D1-4224-9EDE-53D436BA0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790950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⁧צוות פיילוט⁩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A23455-8F8C-4ED5-BB38-EFE6A2105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790950"/>
            <a:ext cx="381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⁧מספר מורים, שכבות ויחידות לימוד מוגדרות⁩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8C77B4-5096-48DA-9615-43065C5A1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552950"/>
            <a:ext cx="7286625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102B5B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F91835-CD34-4AAB-A7D9-38C939011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6863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58E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5D09D39-0162-40C9-87A6-72F56F5F7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705350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⁧⁦90⁩ ימים⁩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949D3A-DA1A-481B-8278-339E91A12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705350"/>
            <a:ext cx="381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E7EEFF"/>
                </a:solidFill>
              </a:defRPr>
            </a:pPr>
            <a:r>
              <a:rPr sz="1125" b="0">
                <a:solidFill>
                  <a:srgbClr val="E7EEFF"/>
                </a:solidFill>
              </a:rPr>
              <a:t>⁧הפעלה מדודה עם נקודות החלטה ודו״ח מסכם⁩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541B03-A025-41ED-8E43-E1744355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3048000" cy="2533650"/>
          </a:xfrm>
          <a:prstGeom xmlns:a="http://schemas.openxmlformats.org/drawingml/2006/main" prst="roundRect">
            <a:avLst>
              <a:gd name="adj" fmla="val 45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1517F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421795-6154-4BB0-A19F-90702FFA5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06705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1458E6"/>
                </a:solidFill>
              </a:defRPr>
            </a:pPr>
            <a:r>
              <a:rPr sz="1350" b="1">
                <a:solidFill>
                  <a:srgbClr val="1458E6"/>
                </a:solidFill>
              </a:rPr>
              <a:t>⁧החזון⁩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C53E46-5E2C-4309-8619-A669C01DD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543300"/>
            <a:ext cx="2286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800" b="1">
                <a:solidFill>
                  <a:srgbClr val="092451"/>
                </a:solidFill>
              </a:defRPr>
            </a:pPr>
            <a:r>
              <a:rPr sz="1800" b="1">
                <a:solidFill>
                  <a:srgbClr val="092451"/>
                </a:solidFill>
              </a:rPr>
              <a:t>⁧כל תלמיד ומורה יודעים לא רק להשתמש ב-⁦AI⁩ — אלא לעבוד איתו באופן מושכל, יצירתי ואחראי.⁩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5B0F3A-BBC2-43EC-922F-B979858C2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9585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61769C"/>
                </a:solidFill>
              </a:defRPr>
            </a:pPr>
            <a:r>
              <a:rPr sz="1050" b="1">
                <a:solidFill>
                  <a:srgbClr val="61769C"/>
                </a:solidFill>
              </a:rPr>
              <a:t>REALI × ArtificialGate</a:t>
            </a:r>
          </a:p>
        </p:txBody>
      </p:sp>
    </p:spTree>
    <p:extLst>
      <p:ext uri="{BB962C8B-B14F-4D97-AF65-F5344CB8AC3E}">
        <p14:creationId xmlns:p14="http://schemas.microsoft.com/office/powerpoint/2010/main" val="13133065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2026-07-16T06:02:38.2350000Z</dcterms:created>
  <dcterms:modified xsi:type="dcterms:W3CDTF">2026-07-16T06:02:38.2350000Z</dcterms:modified>
</coreProperties>
</file>